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59" r:id="rId5"/>
    <p:sldId id="260" r:id="rId6"/>
    <p:sldId id="264" r:id="rId7"/>
    <p:sldId id="265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0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1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0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7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7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CF9D3-A7EF-5A40-BFD4-995AE619624B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26BE-7F5C-EF45-A64C-0A776856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Topical Group: Climate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ICWG 2016</a:t>
            </a:r>
            <a:br>
              <a:rPr lang="en-US" dirty="0" smtClean="0"/>
            </a:br>
            <a:r>
              <a:rPr lang="en-US" dirty="0" smtClean="0"/>
              <a:t>17-20 May 2016 in Lille,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5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Foster – BAMS State of the Climate 2015 Special Issue – Global Cloudiness</a:t>
            </a:r>
          </a:p>
          <a:p>
            <a:r>
              <a:rPr lang="en-US" dirty="0" smtClean="0"/>
              <a:t>Andrew </a:t>
            </a:r>
            <a:r>
              <a:rPr lang="en-US" dirty="0" err="1" smtClean="0"/>
              <a:t>Heidinger</a:t>
            </a:r>
            <a:r>
              <a:rPr lang="en-US" dirty="0" smtClean="0"/>
              <a:t> – GEWEX Status</a:t>
            </a:r>
          </a:p>
          <a:p>
            <a:r>
              <a:rPr lang="en-US" dirty="0" err="1" smtClean="0"/>
              <a:t>Timo</a:t>
            </a:r>
            <a:r>
              <a:rPr lang="en-US" dirty="0" smtClean="0"/>
              <a:t> </a:t>
            </a:r>
            <a:r>
              <a:rPr lang="en-US" dirty="0" err="1" smtClean="0"/>
              <a:t>Hanschmann</a:t>
            </a:r>
            <a:r>
              <a:rPr lang="en-US" dirty="0" smtClean="0"/>
              <a:t> – Results </a:t>
            </a:r>
            <a:r>
              <a:rPr lang="en-US" dirty="0"/>
              <a:t>from </a:t>
            </a:r>
            <a:r>
              <a:rPr lang="en-US" dirty="0" smtClean="0"/>
              <a:t>ITWG the Climate Working Group</a:t>
            </a:r>
          </a:p>
          <a:p>
            <a:r>
              <a:rPr lang="en-US" dirty="0" smtClean="0"/>
              <a:t>Jan </a:t>
            </a:r>
            <a:r>
              <a:rPr lang="en-US" dirty="0" err="1" smtClean="0"/>
              <a:t>Fokke</a:t>
            </a:r>
            <a:r>
              <a:rPr lang="en-US" dirty="0" smtClean="0"/>
              <a:t> </a:t>
            </a:r>
            <a:r>
              <a:rPr lang="en-US" dirty="0" err="1" smtClean="0"/>
              <a:t>Meirink</a:t>
            </a:r>
            <a:r>
              <a:rPr lang="en-US" dirty="0" smtClean="0"/>
              <a:t> – Comparison of Cloud Properties Beyond Cloud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18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BAMS </a:t>
            </a:r>
            <a:r>
              <a:rPr lang="en-US" dirty="0" err="1" smtClean="0"/>
              <a:t>SoTC</a:t>
            </a:r>
            <a:r>
              <a:rPr lang="en-US" dirty="0" smtClean="0"/>
              <a:t> Description of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Submission Guidelines</a:t>
            </a:r>
          </a:p>
          <a:p>
            <a:pPr lvl="1"/>
            <a:r>
              <a:rPr lang="en-US" dirty="0" smtClean="0"/>
              <a:t>Each section is ~600-800 words.</a:t>
            </a:r>
          </a:p>
          <a:p>
            <a:pPr lvl="1"/>
            <a:r>
              <a:rPr lang="en-US" dirty="0" smtClean="0"/>
              <a:t>3 figures in print and no limit to those placed online.</a:t>
            </a:r>
          </a:p>
          <a:p>
            <a:pPr lvl="2"/>
            <a:r>
              <a:rPr lang="en-US" dirty="0" smtClean="0"/>
              <a:t>One print figure encouraged to be a global time series.</a:t>
            </a:r>
          </a:p>
          <a:p>
            <a:pPr lvl="2"/>
            <a:r>
              <a:rPr lang="en-US" dirty="0" smtClean="0"/>
              <a:t>Another print figure encouraged to be an annual global anomaly map.</a:t>
            </a:r>
          </a:p>
          <a:p>
            <a:pPr lvl="1"/>
            <a:r>
              <a:rPr lang="en-US" dirty="0" smtClean="0"/>
              <a:t>Submission should be an overview of events of the year placed into historical context. Other acceptable topics include:</a:t>
            </a:r>
          </a:p>
          <a:p>
            <a:pPr lvl="2"/>
            <a:r>
              <a:rPr lang="en-US" dirty="0" smtClean="0"/>
              <a:t>Major developments in observing systems or data sets in the field.</a:t>
            </a:r>
          </a:p>
          <a:p>
            <a:pPr lvl="2"/>
            <a:r>
              <a:rPr lang="en-US" dirty="0" smtClean="0"/>
              <a:t>Known areas of uncertainty.</a:t>
            </a:r>
          </a:p>
          <a:p>
            <a:pPr lvl="1"/>
            <a:r>
              <a:rPr lang="en-US" dirty="0" smtClean="0"/>
              <a:t>Focus should be on global averages but regional events of particular interest are fair game.</a:t>
            </a:r>
          </a:p>
          <a:p>
            <a:pPr lvl="1"/>
            <a:r>
              <a:rPr lang="en-US" dirty="0" smtClean="0"/>
              <a:t>International and multi-institutional collaboration is encouraged as is the inclusion of as many data records of the parameter in question (e.g. cloudiness, precipitation, temperature) as is feasible.</a:t>
            </a:r>
          </a:p>
          <a:p>
            <a:pPr lvl="2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Typical tasks performed while generating the submission</a:t>
            </a:r>
          </a:p>
          <a:p>
            <a:pPr lvl="1"/>
            <a:r>
              <a:rPr lang="en-US" dirty="0" smtClean="0"/>
              <a:t>Collection </a:t>
            </a:r>
            <a:r>
              <a:rPr lang="en-US" dirty="0"/>
              <a:t>of data </a:t>
            </a:r>
            <a:r>
              <a:rPr lang="en-US" dirty="0" smtClean="0"/>
              <a:t>sets.</a:t>
            </a:r>
            <a:endParaRPr lang="en-US" dirty="0"/>
          </a:p>
          <a:p>
            <a:pPr lvl="2"/>
            <a:r>
              <a:rPr lang="en-US" dirty="0"/>
              <a:t>Satellite, Surface, </a:t>
            </a:r>
            <a:r>
              <a:rPr lang="en-US" dirty="0" smtClean="0"/>
              <a:t>Reanalysis.</a:t>
            </a:r>
            <a:endParaRPr lang="en-US" dirty="0"/>
          </a:p>
          <a:p>
            <a:pPr lvl="2"/>
            <a:r>
              <a:rPr lang="en-US" dirty="0"/>
              <a:t>Comparing cloud data sets can be tricky: records have different spectral sensitivities to different types of </a:t>
            </a:r>
            <a:r>
              <a:rPr lang="en-US" dirty="0" smtClean="0"/>
              <a:t>cloud.</a:t>
            </a:r>
            <a:endParaRPr lang="en-US" dirty="0"/>
          </a:p>
          <a:p>
            <a:pPr lvl="1"/>
            <a:r>
              <a:rPr lang="en-US" dirty="0"/>
              <a:t>Inspection of </a:t>
            </a:r>
            <a:r>
              <a:rPr lang="en-US" dirty="0" err="1" smtClean="0"/>
              <a:t>Teleconnections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ENSO,AO,NAO,PDO,</a:t>
            </a:r>
            <a:r>
              <a:rPr lang="en-US" dirty="0" err="1" smtClean="0"/>
              <a:t>etc</a:t>
            </a:r>
            <a:r>
              <a:rPr lang="en-US" dirty="0" smtClean="0"/>
              <a:t>…).</a:t>
            </a:r>
            <a:endParaRPr lang="en-US" dirty="0"/>
          </a:p>
          <a:p>
            <a:pPr lvl="1"/>
            <a:r>
              <a:rPr lang="en-US" dirty="0"/>
              <a:t>Place current year </a:t>
            </a:r>
            <a:r>
              <a:rPr lang="en-US" dirty="0" smtClean="0"/>
              <a:t>in </a:t>
            </a:r>
            <a:r>
              <a:rPr lang="en-US" dirty="0"/>
              <a:t>context </a:t>
            </a:r>
            <a:r>
              <a:rPr lang="en-US" dirty="0" smtClean="0"/>
              <a:t>with respect to </a:t>
            </a:r>
            <a:r>
              <a:rPr lang="en-US" dirty="0"/>
              <a:t>entire record </a:t>
            </a:r>
            <a:r>
              <a:rPr lang="en-US" dirty="0" smtClean="0"/>
              <a:t>with an emphasis on the past two or three years.</a:t>
            </a:r>
            <a:endParaRPr lang="en-US" dirty="0"/>
          </a:p>
          <a:p>
            <a:pPr lvl="1"/>
            <a:r>
              <a:rPr lang="en-US" dirty="0"/>
              <a:t>Identify statistically significant </a:t>
            </a:r>
            <a:r>
              <a:rPr lang="en-US" dirty="0" smtClean="0"/>
              <a:t>regional anomalies.</a:t>
            </a:r>
            <a:endParaRPr lang="en-US" dirty="0"/>
          </a:p>
          <a:p>
            <a:pPr lvl="1"/>
            <a:r>
              <a:rPr lang="en-US" dirty="0" smtClean="0"/>
              <a:t>Identify connections </a:t>
            </a:r>
            <a:r>
              <a:rPr lang="en-US" dirty="0"/>
              <a:t>with other events (e.g. temperature, precipitation, droughts, flooding) </a:t>
            </a:r>
            <a:endParaRPr lang="en-US" dirty="0" smtClean="0"/>
          </a:p>
          <a:p>
            <a:pPr lvl="1"/>
            <a:r>
              <a:rPr lang="en-US" dirty="0" smtClean="0"/>
              <a:t>Look to highlight a current or emerging area of research in the field – in our latest submission we focused on deep convective clouds.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9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21"/>
            <a:ext cx="8229600" cy="570818"/>
          </a:xfrm>
        </p:spPr>
        <p:txBody>
          <a:bodyPr>
            <a:noAutofit/>
          </a:bodyPr>
          <a:lstStyle/>
          <a:p>
            <a:r>
              <a:rPr lang="en-US" sz="3200" dirty="0" smtClean="0"/>
              <a:t>BAMS State of the Climate: Global Cloudiness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3168841" y="4415361"/>
            <a:ext cx="5669019" cy="2213418"/>
            <a:chOff x="3107784" y="1838841"/>
            <a:chExt cx="5669019" cy="2213418"/>
          </a:xfrm>
        </p:grpSpPr>
        <p:pic>
          <p:nvPicPr>
            <p:cNvPr id="4" name="Picture 3" descr="2015_multi_cf_annual_anomaly_timeseri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784" y="1838841"/>
              <a:ext cx="5669019" cy="2213418"/>
            </a:xfrm>
            <a:prstGeom prst="rect">
              <a:avLst/>
            </a:prstGeom>
          </p:spPr>
        </p:pic>
        <p:sp>
          <p:nvSpPr>
            <p:cNvPr id="3" name="Donut 2"/>
            <p:cNvSpPr/>
            <p:nvPr/>
          </p:nvSpPr>
          <p:spPr>
            <a:xfrm>
              <a:off x="3461913" y="2515465"/>
              <a:ext cx="3529076" cy="1343209"/>
            </a:xfrm>
            <a:prstGeom prst="donut">
              <a:avLst>
                <a:gd name="adj" fmla="val 5895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575" y="895321"/>
            <a:ext cx="346651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 BAMS </a:t>
            </a:r>
            <a:r>
              <a:rPr lang="en-US" dirty="0" err="1" smtClean="0"/>
              <a:t>SotC</a:t>
            </a:r>
            <a:r>
              <a:rPr lang="en-US" dirty="0" smtClean="0"/>
              <a:t> 2008 we had 4 data sets for the time series, 3 of which were from satellite records (ISCCP, HIRS and PATMOS-x).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BAMS </a:t>
            </a:r>
            <a:r>
              <a:rPr lang="en-US" dirty="0" err="1" smtClean="0"/>
              <a:t>SotC</a:t>
            </a:r>
            <a:r>
              <a:rPr lang="en-US" dirty="0" smtClean="0"/>
              <a:t> 2015 we included 8 satellites records. We would like to continue to grow this number.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Over that period we went from one AVHRR-derived record (PATMOS-x) to at least four (PATMOS-x, CLARA-A2, </a:t>
            </a:r>
            <a:r>
              <a:rPr lang="en-US" dirty="0" err="1" smtClean="0"/>
              <a:t>SATCorp</a:t>
            </a:r>
            <a:r>
              <a:rPr lang="en-US" dirty="0" smtClean="0"/>
              <a:t>, </a:t>
            </a:r>
            <a:r>
              <a:rPr lang="en-US" dirty="0" err="1" smtClean="0"/>
              <a:t>Cloud_CCI</a:t>
            </a:r>
            <a:r>
              <a:rPr lang="en-US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Discussion topic: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Is it time to discuss collaborations on addressing known issues with this record?</a:t>
            </a:r>
          </a:p>
        </p:txBody>
      </p:sp>
      <p:pic>
        <p:nvPicPr>
          <p:cNvPr id="9" name="Picture 8" descr="SotC_multi_dataset_clou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02" y="766724"/>
            <a:ext cx="5285789" cy="3303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6904" y="1172321"/>
            <a:ext cx="8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2008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7447" y="3762565"/>
            <a:ext cx="2275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Taken from BAMS </a:t>
            </a:r>
            <a:r>
              <a:rPr lang="en-US" sz="1400" dirty="0" err="1" smtClean="0"/>
              <a:t>SotC</a:t>
            </a:r>
            <a:r>
              <a:rPr lang="en-US" sz="1400" dirty="0" smtClean="0"/>
              <a:t>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94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ms_2016_elnino_ice_clou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33" y="753141"/>
            <a:ext cx="3460740" cy="3677036"/>
          </a:xfrm>
          <a:prstGeom prst="rect">
            <a:avLst/>
          </a:prstGeom>
        </p:spPr>
      </p:pic>
      <p:pic>
        <p:nvPicPr>
          <p:cNvPr id="5" name="Picture 4" descr="2015_cluster_membershi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59" y="4430177"/>
            <a:ext cx="5770406" cy="216453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753142"/>
            <a:ext cx="3053558" cy="537302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Focus of 2015: largest </a:t>
            </a:r>
            <a:r>
              <a:rPr lang="en-US" dirty="0"/>
              <a:t>El </a:t>
            </a:r>
            <a:r>
              <a:rPr lang="en-US" dirty="0" smtClean="0"/>
              <a:t>Niño event since before the NASA EOS era</a:t>
            </a:r>
          </a:p>
          <a:p>
            <a:r>
              <a:rPr lang="en-US" dirty="0" smtClean="0"/>
              <a:t>Records, including those derived from AVHRR, were still in agreement.</a:t>
            </a:r>
          </a:p>
          <a:p>
            <a:r>
              <a:rPr lang="en-US" dirty="0" smtClean="0"/>
              <a:t>This weakens the case that early-record variability can be attributed to ENSO events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521"/>
            <a:ext cx="8229600" cy="570818"/>
          </a:xfrm>
        </p:spPr>
        <p:txBody>
          <a:bodyPr>
            <a:noAutofit/>
          </a:bodyPr>
          <a:lstStyle/>
          <a:p>
            <a:r>
              <a:rPr lang="en-US" sz="3200" dirty="0" smtClean="0"/>
              <a:t>BAMS State of the Climate: Global Cloudiness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153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want to get out of this session?</a:t>
            </a:r>
          </a:p>
          <a:p>
            <a:pPr lvl="1"/>
            <a:r>
              <a:rPr lang="en-US" dirty="0" smtClean="0"/>
              <a:t>What is our role in ICWG?</a:t>
            </a:r>
          </a:p>
          <a:p>
            <a:pPr lvl="1"/>
            <a:r>
              <a:rPr lang="en-US" dirty="0" smtClean="0"/>
              <a:t>What is our role in CGMS?</a:t>
            </a:r>
          </a:p>
          <a:p>
            <a:pPr lvl="2"/>
            <a:r>
              <a:rPr lang="en-US" dirty="0" smtClean="0"/>
              <a:t>What recommendations can we make for climate monitoring?</a:t>
            </a:r>
          </a:p>
        </p:txBody>
      </p:sp>
    </p:spTree>
    <p:extLst>
      <p:ext uri="{BB962C8B-B14F-4D97-AF65-F5344CB8AC3E}">
        <p14:creationId xmlns:p14="http://schemas.microsoft.com/office/powerpoint/2010/main" val="268395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What is our role in ICWG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hared </a:t>
            </a:r>
            <a:r>
              <a:rPr lang="en-US" dirty="0"/>
              <a:t>issues when generating cloud </a:t>
            </a:r>
            <a:r>
              <a:rPr lang="en-US" dirty="0" err="1" smtClean="0"/>
              <a:t>climatologies</a:t>
            </a:r>
            <a:r>
              <a:rPr lang="en-US" dirty="0" smtClean="0"/>
              <a:t>. Prioritize?</a:t>
            </a:r>
          </a:p>
          <a:p>
            <a:pPr lvl="1"/>
            <a:r>
              <a:rPr lang="en-US" dirty="0"/>
              <a:t>What do we need from other topical groups? </a:t>
            </a:r>
            <a:r>
              <a:rPr lang="en-US" dirty="0" smtClean="0"/>
              <a:t>What do they need from us? Recommendations</a:t>
            </a:r>
          </a:p>
          <a:p>
            <a:pPr lvl="1"/>
            <a:r>
              <a:rPr lang="en-US" dirty="0" err="1" smtClean="0"/>
              <a:t>Intercomparison</a:t>
            </a:r>
            <a:r>
              <a:rPr lang="en-US" dirty="0" smtClean="0"/>
              <a:t> </a:t>
            </a:r>
            <a:r>
              <a:rPr lang="en-US" dirty="0"/>
              <a:t>for the next ICWG workshop?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/>
              <a:t>so what form would it take? </a:t>
            </a:r>
            <a:endParaRPr lang="en-US" dirty="0" smtClean="0"/>
          </a:p>
          <a:p>
            <a:pPr lvl="2"/>
            <a:r>
              <a:rPr lang="en-US" dirty="0" smtClean="0"/>
              <a:t>Do </a:t>
            </a:r>
            <a:r>
              <a:rPr lang="en-US" dirty="0"/>
              <a:t>we have volunteers to lead this effort</a:t>
            </a:r>
            <a:r>
              <a:rPr lang="en-US" dirty="0" smtClean="0"/>
              <a:t>?</a:t>
            </a:r>
          </a:p>
          <a:p>
            <a:pPr lvl="2"/>
            <a:r>
              <a:rPr lang="en-US" b="1" dirty="0"/>
              <a:t>Standardize how we create inter-comparison data sets?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3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our role in CGMS?</a:t>
            </a:r>
          </a:p>
          <a:p>
            <a:pPr lvl="1"/>
            <a:r>
              <a:rPr lang="en-US" dirty="0" smtClean="0"/>
              <a:t>Recommendations for best practices for creation of level3 products.</a:t>
            </a:r>
          </a:p>
          <a:p>
            <a:pPr lvl="1"/>
            <a:r>
              <a:rPr lang="en-US" dirty="0" smtClean="0"/>
              <a:t>Largest issues when generating cloud </a:t>
            </a:r>
            <a:r>
              <a:rPr lang="en-US" dirty="0" err="1" smtClean="0"/>
              <a:t>climatologies</a:t>
            </a:r>
            <a:r>
              <a:rPr lang="en-US" dirty="0"/>
              <a:t>.</a:t>
            </a:r>
            <a:r>
              <a:rPr lang="en-US" dirty="0" smtClean="0"/>
              <a:t> Can we prioritize these?</a:t>
            </a:r>
          </a:p>
          <a:p>
            <a:pPr lvl="1"/>
            <a:r>
              <a:rPr lang="en-US" dirty="0" smtClean="0"/>
              <a:t>Recommendations for climate monitoring</a:t>
            </a:r>
          </a:p>
          <a:p>
            <a:pPr lvl="2"/>
            <a:r>
              <a:rPr lang="en-US" dirty="0"/>
              <a:t>Is it enough to create standard set of products?</a:t>
            </a:r>
          </a:p>
          <a:p>
            <a:pPr lvl="3"/>
            <a:r>
              <a:rPr lang="en-US" dirty="0"/>
              <a:t>CF, COD, EFR, CTP, PHASE, CWP</a:t>
            </a:r>
          </a:p>
          <a:p>
            <a:pPr lvl="2"/>
            <a:r>
              <a:rPr lang="en-US" dirty="0"/>
              <a:t>From a monitoring standpoint, are there certain metrics that might be useful?</a:t>
            </a:r>
          </a:p>
          <a:p>
            <a:pPr lvl="3"/>
            <a:r>
              <a:rPr lang="en-US" dirty="0"/>
              <a:t>Tracking location/frequency of deep convective clouds</a:t>
            </a:r>
          </a:p>
          <a:p>
            <a:pPr lvl="3"/>
            <a:r>
              <a:rPr lang="en-US" dirty="0"/>
              <a:t>Location/frequency of weather states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19079</TotalTime>
  <Words>662</Words>
  <Application>Microsoft Macintosh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Topical Group: Climate Products</vt:lpstr>
      <vt:lpstr>Agenda</vt:lpstr>
      <vt:lpstr>BAMS SoTC Description of Process</vt:lpstr>
      <vt:lpstr>BAMS State of the Climate: Global Cloudiness</vt:lpstr>
      <vt:lpstr>BAMS State of the Climate: Global Cloudiness</vt:lpstr>
      <vt:lpstr>Discussion Topics</vt:lpstr>
      <vt:lpstr>Discussion Topics</vt:lpstr>
      <vt:lpstr>Discussion Topics</vt:lpstr>
    </vt:vector>
  </TitlesOfParts>
  <Company>UW-Madison/CIMSS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Foster</dc:creator>
  <cp:lastModifiedBy>Microsoft Office User</cp:lastModifiedBy>
  <cp:revision>22</cp:revision>
  <dcterms:created xsi:type="dcterms:W3CDTF">2016-04-29T17:45:00Z</dcterms:created>
  <dcterms:modified xsi:type="dcterms:W3CDTF">2016-05-18T08:12:59Z</dcterms:modified>
</cp:coreProperties>
</file>